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73" r:id="rId2"/>
    <p:sldId id="274" r:id="rId3"/>
    <p:sldId id="275" r:id="rId4"/>
    <p:sldId id="276" r:id="rId5"/>
    <p:sldId id="277" r:id="rId6"/>
    <p:sldId id="278" r:id="rId7"/>
    <p:sldId id="279" r:id="rId8"/>
    <p:sldId id="281" r:id="rId9"/>
    <p:sldId id="280" r:id="rId10"/>
    <p:sldId id="283" r:id="rId11"/>
    <p:sldId id="284" r:id="rId12"/>
    <p:sldId id="285" r:id="rId13"/>
    <p:sldId id="286" r:id="rId14"/>
    <p:sldId id="282" r:id="rId15"/>
    <p:sldId id="257" r:id="rId16"/>
    <p:sldId id="287" r:id="rId17"/>
    <p:sldId id="259" r:id="rId18"/>
    <p:sldId id="260" r:id="rId19"/>
    <p:sldId id="288" r:id="rId20"/>
    <p:sldId id="290" r:id="rId21"/>
    <p:sldId id="289" r:id="rId22"/>
    <p:sldId id="291" r:id="rId23"/>
    <p:sldId id="292" r:id="rId24"/>
    <p:sldId id="293" r:id="rId25"/>
    <p:sldId id="294" r:id="rId26"/>
    <p:sldId id="295" r:id="rId27"/>
    <p:sldId id="296" r:id="rId28"/>
    <p:sldId id="297" r:id="rId29"/>
    <p:sldId id="298" r:id="rId30"/>
    <p:sldId id="302" r:id="rId31"/>
    <p:sldId id="303" r:id="rId32"/>
    <p:sldId id="304" r:id="rId33"/>
    <p:sldId id="305" r:id="rId34"/>
    <p:sldId id="299" r:id="rId35"/>
    <p:sldId id="300" r:id="rId36"/>
    <p:sldId id="301" r:id="rId37"/>
    <p:sldId id="306" r:id="rId38"/>
    <p:sldId id="307"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D53199-50E2-482A-BAE8-EB654C8AA8B2}" type="datetimeFigureOut">
              <a:rPr lang="en-US" smtClean="0"/>
              <a:pPr/>
              <a:t>7/17/2024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8AC146F-A066-4BEE-B011-E2BE8744A3A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9B8C0C5-156C-4E2C-B53F-3FF74B110E81}" type="datetimeFigureOut">
              <a:rPr lang="en-US" smtClean="0"/>
              <a:pPr/>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745C9-02A0-4780-BCEE-B0C7D3729C4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8C0C5-156C-4E2C-B53F-3FF74B110E81}" type="datetimeFigureOut">
              <a:rPr lang="en-US" smtClean="0"/>
              <a:pPr/>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745C9-02A0-4780-BCEE-B0C7D3729C4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8C0C5-156C-4E2C-B53F-3FF74B110E81}" type="datetimeFigureOut">
              <a:rPr lang="en-US" smtClean="0"/>
              <a:pPr/>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745C9-02A0-4780-BCEE-B0C7D3729C4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8C0C5-156C-4E2C-B53F-3FF74B110E81}" type="datetimeFigureOut">
              <a:rPr lang="en-US" smtClean="0"/>
              <a:pPr/>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745C9-02A0-4780-BCEE-B0C7D3729C4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B8C0C5-156C-4E2C-B53F-3FF74B110E81}" type="datetimeFigureOut">
              <a:rPr lang="en-US" smtClean="0"/>
              <a:pPr/>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745C9-02A0-4780-BCEE-B0C7D3729C4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B8C0C5-156C-4E2C-B53F-3FF74B110E81}" type="datetimeFigureOut">
              <a:rPr lang="en-US" smtClean="0"/>
              <a:pPr/>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5745C9-02A0-4780-BCEE-B0C7D3729C4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B8C0C5-156C-4E2C-B53F-3FF74B110E81}" type="datetimeFigureOut">
              <a:rPr lang="en-US" smtClean="0"/>
              <a:pPr/>
              <a:t>7/17/2024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5745C9-02A0-4780-BCEE-B0C7D3729C4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B8C0C5-156C-4E2C-B53F-3FF74B110E81}" type="datetimeFigureOut">
              <a:rPr lang="en-US" smtClean="0"/>
              <a:pPr/>
              <a:t>7/17/2024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5745C9-02A0-4780-BCEE-B0C7D3729C4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B8C0C5-156C-4E2C-B53F-3FF74B110E81}" type="datetimeFigureOut">
              <a:rPr lang="en-US" smtClean="0"/>
              <a:pPr/>
              <a:t>7/17/2024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5745C9-02A0-4780-BCEE-B0C7D3729C4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8C0C5-156C-4E2C-B53F-3FF74B110E81}" type="datetimeFigureOut">
              <a:rPr lang="en-US" smtClean="0"/>
              <a:pPr/>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5745C9-02A0-4780-BCEE-B0C7D3729C4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8C0C5-156C-4E2C-B53F-3FF74B110E81}" type="datetimeFigureOut">
              <a:rPr lang="en-US" smtClean="0"/>
              <a:pPr/>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5745C9-02A0-4780-BCEE-B0C7D3729C4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B8C0C5-156C-4E2C-B53F-3FF74B110E81}" type="datetimeFigureOut">
              <a:rPr lang="en-US" smtClean="0"/>
              <a:pPr/>
              <a:t>7/17/2024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5745C9-02A0-4780-BCEE-B0C7D3729C4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techtarget.com/searchstorage/definition/pay-as-you-go-cloud-computing-PAYG-cloud-computin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techtarget.com/searchitoperations/tip/Virtual-servers-vs-physical-servers-What-are-the-differences" TargetMode="External"/><Relationship Id="rId2" Type="http://schemas.openxmlformats.org/officeDocument/2006/relationships/hyperlink" Target="https://searchservervirtualization.techtarget.com/definition/virtualization" TargetMode="External"/><Relationship Id="rId1" Type="http://schemas.openxmlformats.org/officeDocument/2006/relationships/slideLayout" Target="../slideLayouts/slideLayout2.xml"/><Relationship Id="rId4" Type="http://schemas.openxmlformats.org/officeDocument/2006/relationships/hyperlink" Target="https://www.techtarget.com/searchitoperations/definition/hypervisor"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C:\Users\Admin\Pictures\Screenshots\Screenshot (1).png"/>
          <p:cNvPicPr>
            <a:picLocks noChangeAspect="1" noChangeArrowheads="1"/>
          </p:cNvPicPr>
          <p:nvPr/>
        </p:nvPicPr>
        <p:blipFill>
          <a:blip r:embed="rId2"/>
          <a:srcRect/>
          <a:stretch>
            <a:fillRect/>
          </a:stretch>
        </p:blipFill>
        <p:spPr bwMode="auto">
          <a:xfrm>
            <a:off x="304800" y="228600"/>
            <a:ext cx="8709890" cy="61722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33400"/>
            <a:ext cx="8229600" cy="5334000"/>
          </a:xfrm>
        </p:spPr>
        <p:txBody>
          <a:bodyPr/>
          <a:lstStyle/>
          <a:p>
            <a:r>
              <a:rPr lang="en-US" b="1" dirty="0" smtClean="0">
                <a:solidFill>
                  <a:schemeClr val="accent5"/>
                </a:solidFill>
              </a:rPr>
              <a:t>Types of Cluster computing </a:t>
            </a:r>
          </a:p>
          <a:p>
            <a:pPr marL="514350" indent="-514350">
              <a:buFont typeface="+mj-lt"/>
              <a:buAutoNum type="arabicPeriod"/>
            </a:pPr>
            <a:r>
              <a:rPr lang="en-US" b="1" dirty="0" smtClean="0"/>
              <a:t>High performance (HP) clusters</a:t>
            </a:r>
          </a:p>
          <a:p>
            <a:pPr marL="514350" indent="-514350">
              <a:buNone/>
            </a:pPr>
            <a:r>
              <a:rPr lang="en-US" dirty="0" smtClean="0"/>
              <a:t>solve advance computational problems, </a:t>
            </a:r>
          </a:p>
          <a:p>
            <a:pPr marL="514350" indent="-514350">
              <a:buNone/>
            </a:pPr>
            <a:r>
              <a:rPr lang="en-US" dirty="0" smtClean="0"/>
              <a:t>parallel processing</a:t>
            </a:r>
            <a:r>
              <a:rPr lang="en-US" b="1" dirty="0" smtClean="0"/>
              <a:t> </a:t>
            </a:r>
          </a:p>
          <a:p>
            <a:pPr marL="514350" indent="-514350">
              <a:buNone/>
            </a:pPr>
            <a:r>
              <a:rPr lang="en-US" b="1" dirty="0" smtClean="0"/>
              <a:t>2. Load-balancing clusters </a:t>
            </a:r>
          </a:p>
          <a:p>
            <a:pPr marL="514350" indent="-514350">
              <a:buNone/>
            </a:pPr>
            <a:r>
              <a:rPr lang="en-US" b="1" dirty="0" smtClean="0"/>
              <a:t>3. High Availability (HA) Clusters </a:t>
            </a:r>
          </a:p>
          <a:p>
            <a:pPr marL="514350" indent="-514350"/>
            <a:r>
              <a:rPr lang="en-US" b="1" dirty="0" smtClean="0">
                <a:solidFill>
                  <a:schemeClr val="accent5"/>
                </a:solidFill>
              </a:rPr>
              <a:t>Classification of Cluster</a:t>
            </a:r>
          </a:p>
          <a:p>
            <a:pPr marL="514350" indent="-514350">
              <a:buFont typeface="+mj-lt"/>
              <a:buAutoNum type="arabicPeriod"/>
            </a:pPr>
            <a:r>
              <a:rPr lang="en-US" b="1" dirty="0" smtClean="0"/>
              <a:t>Open Cluster </a:t>
            </a:r>
          </a:p>
          <a:p>
            <a:pPr marL="514350" indent="-514350">
              <a:buFont typeface="+mj-lt"/>
              <a:buAutoNum type="arabicPeriod"/>
            </a:pPr>
            <a:r>
              <a:rPr lang="en-US" b="1" dirty="0" smtClean="0"/>
              <a:t>Close Cluster </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US" b="1" i="1" dirty="0" smtClean="0"/>
              <a:t>Cluster Computing Architecture</a:t>
            </a:r>
            <a:endParaRPr lang="en-US" dirty="0"/>
          </a:p>
        </p:txBody>
      </p:sp>
      <p:pic>
        <p:nvPicPr>
          <p:cNvPr id="1026" name="Picture 2" descr="https://media.geeksforgeeks.org/wp-content/uploads/20210313222137/UntitledDiagramPage1.png"/>
          <p:cNvPicPr>
            <a:picLocks noChangeAspect="1" noChangeArrowheads="1"/>
          </p:cNvPicPr>
          <p:nvPr/>
        </p:nvPicPr>
        <p:blipFill>
          <a:blip r:embed="rId2"/>
          <a:srcRect/>
          <a:stretch>
            <a:fillRect/>
          </a:stretch>
        </p:blipFill>
        <p:spPr bwMode="auto">
          <a:xfrm>
            <a:off x="2057400" y="990600"/>
            <a:ext cx="6825710" cy="4114800"/>
          </a:xfrm>
          <a:prstGeom prst="rect">
            <a:avLst/>
          </a:prstGeom>
          <a:noFill/>
        </p:spPr>
      </p:pic>
      <p:sp>
        <p:nvSpPr>
          <p:cNvPr id="5" name="Rectangle 4"/>
          <p:cNvSpPr/>
          <p:nvPr/>
        </p:nvSpPr>
        <p:spPr>
          <a:xfrm>
            <a:off x="152400" y="5029200"/>
            <a:ext cx="4572000" cy="1477328"/>
          </a:xfrm>
          <a:prstGeom prst="rect">
            <a:avLst/>
          </a:prstGeom>
        </p:spPr>
        <p:txBody>
          <a:bodyPr>
            <a:spAutoFit/>
          </a:bodyPr>
          <a:lstStyle/>
          <a:p>
            <a:pPr fontAlgn="base"/>
            <a:r>
              <a:rPr lang="en-US" b="1" dirty="0" smtClean="0"/>
              <a:t>Components of a Cluster Computer :</a:t>
            </a:r>
          </a:p>
          <a:p>
            <a:pPr fontAlgn="base">
              <a:buFont typeface="Arial" pitchFamily="34" charset="0"/>
              <a:buChar char="•"/>
            </a:pPr>
            <a:r>
              <a:rPr lang="en-US" b="1" dirty="0" smtClean="0"/>
              <a:t>Cluster Nodes</a:t>
            </a:r>
          </a:p>
          <a:p>
            <a:pPr fontAlgn="base">
              <a:buFont typeface="Arial" pitchFamily="34" charset="0"/>
              <a:buChar char="•"/>
            </a:pPr>
            <a:r>
              <a:rPr lang="en-US" b="1" dirty="0" smtClean="0"/>
              <a:t>Cluster Operating System</a:t>
            </a:r>
          </a:p>
          <a:p>
            <a:pPr fontAlgn="base">
              <a:buFont typeface="Arial" pitchFamily="34" charset="0"/>
              <a:buChar char="•"/>
            </a:pPr>
            <a:r>
              <a:rPr lang="en-US" b="1" dirty="0" smtClean="0"/>
              <a:t>The switch or node interconnect</a:t>
            </a:r>
          </a:p>
          <a:p>
            <a:pPr fontAlgn="base">
              <a:buFont typeface="Arial" pitchFamily="34" charset="0"/>
              <a:buChar char="•"/>
            </a:pPr>
            <a:r>
              <a:rPr lang="en-US" b="1" dirty="0" smtClean="0"/>
              <a:t>Network switching hardware</a:t>
            </a:r>
            <a:endParaRPr lang="en-US" b="1"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Cluster Components</a:t>
            </a:r>
            <a:endParaRPr lang="en-US" dirty="0"/>
          </a:p>
        </p:txBody>
      </p:sp>
      <p:pic>
        <p:nvPicPr>
          <p:cNvPr id="25602" name="Picture 2" descr="https://media.geeksforgeeks.org/wp-content/uploads/20210313223615/UntitledDiagram3.png"/>
          <p:cNvPicPr>
            <a:picLocks noChangeAspect="1" noChangeArrowheads="1"/>
          </p:cNvPicPr>
          <p:nvPr/>
        </p:nvPicPr>
        <p:blipFill>
          <a:blip r:embed="rId2"/>
          <a:srcRect/>
          <a:stretch>
            <a:fillRect/>
          </a:stretch>
        </p:blipFill>
        <p:spPr bwMode="auto">
          <a:xfrm>
            <a:off x="685800" y="1371600"/>
            <a:ext cx="7467600" cy="5178682"/>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457200" y="762000"/>
            <a:ext cx="8189720" cy="4876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229600" cy="4525963"/>
          </a:xfrm>
        </p:spPr>
        <p:txBody>
          <a:bodyPr>
            <a:normAutofit fontScale="40000" lnSpcReduction="20000"/>
          </a:bodyPr>
          <a:lstStyle/>
          <a:p>
            <a:pPr algn="just">
              <a:lnSpc>
                <a:spcPct val="170000"/>
              </a:lnSpc>
            </a:pPr>
            <a:r>
              <a:rPr lang="en-US" sz="5100" b="1" dirty="0"/>
              <a:t>Grid Computing: </a:t>
            </a:r>
            <a:r>
              <a:rPr lang="en-US" sz="5100" dirty="0"/>
              <a:t>In grid computing, the subgroup consists of distributed systems, which are often set up as a network of computer systems, each system can belong to a different administrative domain and can differ greatly in terms of hardware, software, and implementation network technology.</a:t>
            </a:r>
          </a:p>
          <a:p>
            <a:pPr algn="just">
              <a:lnSpc>
                <a:spcPct val="170000"/>
              </a:lnSpc>
            </a:pPr>
            <a:r>
              <a:rPr lang="en-US" sz="5100" dirty="0"/>
              <a:t>The different department has different computer with different OS to make the control node present which helps different computer with different OS to communicate with each other and transfer messages to work.</a:t>
            </a:r>
          </a:p>
          <a:p>
            <a:r>
              <a:rPr lang="en-US" dirty="0"/>
              <a:t> </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8194" name="Picture 2" descr="What is Grid Computing - Definition - Computer Notes"/>
          <p:cNvPicPr>
            <a:picLocks noChangeAspect="1" noChangeArrowheads="1"/>
          </p:cNvPicPr>
          <p:nvPr/>
        </p:nvPicPr>
        <p:blipFill>
          <a:blip r:embed="rId2"/>
          <a:srcRect/>
          <a:stretch>
            <a:fillRect/>
          </a:stretch>
        </p:blipFill>
        <p:spPr bwMode="auto">
          <a:xfrm>
            <a:off x="533400" y="381000"/>
            <a:ext cx="8001000" cy="6174405"/>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t>Grid Continued…</a:t>
            </a:r>
            <a:endParaRPr lang="en-US" dirty="0"/>
          </a:p>
        </p:txBody>
      </p:sp>
      <p:pic>
        <p:nvPicPr>
          <p:cNvPr id="35842" name="Picture 2"/>
          <p:cNvPicPr>
            <a:picLocks noGrp="1" noChangeAspect="1" noChangeArrowheads="1"/>
          </p:cNvPicPr>
          <p:nvPr>
            <p:ph idx="1"/>
          </p:nvPr>
        </p:nvPicPr>
        <p:blipFill>
          <a:blip r:embed="rId2"/>
          <a:srcRect/>
          <a:stretch>
            <a:fillRect/>
          </a:stretch>
        </p:blipFill>
        <p:spPr bwMode="auto">
          <a:xfrm>
            <a:off x="1295400" y="914401"/>
            <a:ext cx="5630061" cy="2743200"/>
          </a:xfrm>
          <a:prstGeom prst="rect">
            <a:avLst/>
          </a:prstGeom>
          <a:noFill/>
          <a:ln w="9525">
            <a:noFill/>
            <a:miter lim="800000"/>
            <a:headEnd/>
            <a:tailEnd/>
          </a:ln>
          <a:effectLst/>
        </p:spPr>
      </p:pic>
      <p:pic>
        <p:nvPicPr>
          <p:cNvPr id="5" name="Picture 2" descr="https://media.geeksforgeeks.org/wp-content/uploads/20190923173305/Untitled-Diagram-224.png"/>
          <p:cNvPicPr>
            <a:picLocks noChangeAspect="1" noChangeArrowheads="1"/>
          </p:cNvPicPr>
          <p:nvPr/>
        </p:nvPicPr>
        <p:blipFill>
          <a:blip r:embed="rId3"/>
          <a:srcRect/>
          <a:stretch>
            <a:fillRect/>
          </a:stretch>
        </p:blipFill>
        <p:spPr bwMode="auto">
          <a:xfrm>
            <a:off x="800100" y="3124200"/>
            <a:ext cx="7048500" cy="358140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2" descr="Grid Computing Benefits for Cloud | Download Scientific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9220" name="AutoShape 4" descr="Grid Computing Benefits for Cloud | Download Scientific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9222" name="Picture 6" descr="Grid Computing Benefits for Cloud | Download Scientific Diagram"/>
          <p:cNvPicPr>
            <a:picLocks noChangeAspect="1" noChangeArrowheads="1"/>
          </p:cNvPicPr>
          <p:nvPr/>
        </p:nvPicPr>
        <p:blipFill>
          <a:blip r:embed="rId2"/>
          <a:srcRect/>
          <a:stretch>
            <a:fillRect/>
          </a:stretch>
        </p:blipFill>
        <p:spPr bwMode="auto">
          <a:xfrm>
            <a:off x="762000" y="914400"/>
            <a:ext cx="7248495" cy="4657726"/>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229600" cy="5791200"/>
          </a:xfrm>
        </p:spPr>
        <p:txBody>
          <a:bodyPr>
            <a:normAutofit fontScale="92500" lnSpcReduction="10000"/>
          </a:bodyPr>
          <a:lstStyle/>
          <a:p>
            <a:r>
              <a:rPr lang="en-US" b="1" dirty="0" smtClean="0"/>
              <a:t>Grid Advantages</a:t>
            </a:r>
          </a:p>
          <a:p>
            <a:pPr lvl="1"/>
            <a:r>
              <a:rPr lang="en-US" dirty="0" smtClean="0"/>
              <a:t>Offers a cost effective solution &amp; ability to use many resources.</a:t>
            </a:r>
          </a:p>
          <a:p>
            <a:pPr lvl="1"/>
            <a:r>
              <a:rPr lang="en-US" dirty="0" smtClean="0"/>
              <a:t>Saves money  &amp; resources by </a:t>
            </a:r>
            <a:r>
              <a:rPr lang="en-US" dirty="0" err="1" smtClean="0"/>
              <a:t>utilising</a:t>
            </a:r>
            <a:r>
              <a:rPr lang="en-US" dirty="0" smtClean="0"/>
              <a:t> the power of idle computers.</a:t>
            </a:r>
          </a:p>
          <a:p>
            <a:pPr lvl="1"/>
            <a:r>
              <a:rPr lang="en-US" dirty="0" smtClean="0"/>
              <a:t> </a:t>
            </a:r>
            <a:r>
              <a:rPr lang="en-US" dirty="0"/>
              <a:t>Can solve bigger and more complex problems in a shorter time frame. Easier collaboration with other organizations and better use of existing equipment</a:t>
            </a:r>
            <a:r>
              <a:rPr lang="en-US" dirty="0" smtClean="0"/>
              <a:t>.</a:t>
            </a:r>
          </a:p>
          <a:p>
            <a:r>
              <a:rPr lang="en-US" b="1" dirty="0"/>
              <a:t>Disadvantages of Grid </a:t>
            </a:r>
            <a:r>
              <a:rPr lang="en-US" b="1" dirty="0" smtClean="0"/>
              <a:t>Computing</a:t>
            </a:r>
          </a:p>
          <a:p>
            <a:pPr lvl="1"/>
            <a:r>
              <a:rPr lang="en-US" dirty="0"/>
              <a:t>Non-interactive job submission.</a:t>
            </a:r>
          </a:p>
          <a:p>
            <a:pPr lvl="1"/>
            <a:r>
              <a:rPr lang="en-US" dirty="0"/>
              <a:t>Licensing on many servers can be prohibitive for some applications.</a:t>
            </a:r>
          </a:p>
          <a:p>
            <a:pPr lvl="1"/>
            <a:r>
              <a:rPr lang="en-US" dirty="0"/>
              <a:t>You may need a fast connection between computer resources.</a:t>
            </a:r>
          </a:p>
          <a:p>
            <a:pPr lvl="1"/>
            <a:endParaRPr lang="en-US" dirty="0"/>
          </a:p>
          <a:p>
            <a:endParaRPr lang="en-US" dirty="0" smtClean="0"/>
          </a:p>
          <a:p>
            <a:endParaRPr lang="en-US" dirty="0"/>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Information System</a:t>
            </a:r>
          </a:p>
        </p:txBody>
      </p:sp>
      <p:sp>
        <p:nvSpPr>
          <p:cNvPr id="3" name="Content Placeholder 2"/>
          <p:cNvSpPr>
            <a:spLocks noGrp="1"/>
          </p:cNvSpPr>
          <p:nvPr>
            <p:ph idx="1"/>
          </p:nvPr>
        </p:nvSpPr>
        <p:spPr/>
        <p:txBody>
          <a:bodyPr>
            <a:normAutofit fontScale="70000" lnSpcReduction="20000"/>
          </a:bodyPr>
          <a:lstStyle/>
          <a:p>
            <a:pPr algn="just"/>
            <a:r>
              <a:rPr lang="en-US" dirty="0"/>
              <a:t>Distributed transaction processing: It works across different servers using </a:t>
            </a:r>
            <a:r>
              <a:rPr lang="en-US" dirty="0" smtClean="0"/>
              <a:t>multiple communication models. The four characteristics </a:t>
            </a:r>
            <a:r>
              <a:rPr lang="en-US" dirty="0"/>
              <a:t>that transactions have</a:t>
            </a:r>
            <a:r>
              <a:rPr lang="en-US" dirty="0" smtClean="0"/>
              <a:t>:</a:t>
            </a:r>
          </a:p>
          <a:p>
            <a:pPr algn="just">
              <a:buNone/>
            </a:pPr>
            <a:r>
              <a:rPr lang="en-US" dirty="0" smtClean="0"/>
              <a:t>		</a:t>
            </a:r>
            <a:r>
              <a:rPr lang="en-US" b="1" dirty="0" smtClean="0"/>
              <a:t>Atomic</a:t>
            </a:r>
            <a:r>
              <a:rPr lang="en-US" b="1" dirty="0"/>
              <a:t>: </a:t>
            </a:r>
            <a:r>
              <a:rPr lang="en-US" dirty="0"/>
              <a:t>T</a:t>
            </a:r>
            <a:r>
              <a:rPr lang="en-US" dirty="0" smtClean="0"/>
              <a:t>he </a:t>
            </a:r>
            <a:r>
              <a:rPr lang="en-US" dirty="0"/>
              <a:t>transaction taking place must be indivisible to the others.</a:t>
            </a:r>
          </a:p>
          <a:p>
            <a:pPr algn="just">
              <a:buNone/>
            </a:pPr>
            <a:r>
              <a:rPr lang="en-US" dirty="0" smtClean="0"/>
              <a:t>		</a:t>
            </a:r>
            <a:r>
              <a:rPr lang="en-US" b="1" dirty="0" smtClean="0"/>
              <a:t>Consistent</a:t>
            </a:r>
            <a:r>
              <a:rPr lang="en-US" b="1" dirty="0"/>
              <a:t>:  </a:t>
            </a:r>
            <a:r>
              <a:rPr lang="en-US" dirty="0"/>
              <a:t>The transaction should be consistent after the transaction has been </a:t>
            </a:r>
            <a:r>
              <a:rPr lang="en-US" dirty="0" smtClean="0"/>
              <a:t>done.</a:t>
            </a:r>
          </a:p>
          <a:p>
            <a:pPr algn="just">
              <a:buNone/>
            </a:pPr>
            <a:r>
              <a:rPr lang="en-US" dirty="0"/>
              <a:t>	</a:t>
            </a:r>
            <a:r>
              <a:rPr lang="en-US" dirty="0" smtClean="0"/>
              <a:t>	</a:t>
            </a:r>
            <a:r>
              <a:rPr lang="en-US" b="1" dirty="0" smtClean="0"/>
              <a:t>Isolated</a:t>
            </a:r>
            <a:r>
              <a:rPr lang="en-US" b="1" dirty="0"/>
              <a:t>: </a:t>
            </a:r>
            <a:r>
              <a:rPr lang="en-US" dirty="0"/>
              <a:t>A transaction must not interfere with another transaction.</a:t>
            </a:r>
          </a:p>
          <a:p>
            <a:pPr algn="just">
              <a:buNone/>
            </a:pPr>
            <a:r>
              <a:rPr lang="en-US" dirty="0" smtClean="0"/>
              <a:t>		</a:t>
            </a:r>
            <a:r>
              <a:rPr lang="en-US" b="1" dirty="0" smtClean="0"/>
              <a:t>Durable</a:t>
            </a:r>
            <a:r>
              <a:rPr lang="en-US" b="1" dirty="0"/>
              <a:t>:</a:t>
            </a:r>
            <a:r>
              <a:rPr lang="en-US" dirty="0"/>
              <a:t> Once an engaged transaction, the changes are permanent. Transactions are often constructed as several sub-transactions, jointly forming a nested transaction</a:t>
            </a:r>
            <a:r>
              <a:rPr lang="en-US" dirty="0" smtClean="0"/>
              <a:t>.</a:t>
            </a:r>
          </a:p>
          <a:p>
            <a:pPr algn="just">
              <a:buNone/>
            </a:pPr>
            <a:endParaRPr lang="en-US" dirty="0" smtClean="0"/>
          </a:p>
          <a:p>
            <a:pPr algn="just"/>
            <a:r>
              <a:rPr lang="en-US" dirty="0"/>
              <a:t>Each database can perform its query containing data retrieval from two different databases to give one single result</a:t>
            </a:r>
          </a:p>
          <a:p>
            <a:pPr algn="just">
              <a:buNone/>
            </a:pPr>
            <a:endParaRPr lang="en-US" dirty="0"/>
          </a:p>
          <a:p>
            <a:pPr algn="just"/>
            <a:endParaRPr lang="en-US" dirty="0"/>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https://upload.wikimedia.org/wikipedia/commons/thumb/c/c6/Distributed-parallel.svg/800px-Distributed-parallel.svg.png"/>
          <p:cNvPicPr>
            <a:picLocks noChangeAspect="1" noChangeArrowheads="1"/>
          </p:cNvPicPr>
          <p:nvPr/>
        </p:nvPicPr>
        <p:blipFill>
          <a:blip r:embed="rId2"/>
          <a:srcRect/>
          <a:stretch>
            <a:fillRect/>
          </a:stretch>
        </p:blipFill>
        <p:spPr bwMode="auto">
          <a:xfrm>
            <a:off x="1295400" y="0"/>
            <a:ext cx="6378887" cy="5867400"/>
          </a:xfrm>
          <a:prstGeom prst="rect">
            <a:avLst/>
          </a:prstGeom>
          <a:noFill/>
        </p:spPr>
      </p:pic>
      <p:sp>
        <p:nvSpPr>
          <p:cNvPr id="3" name="Rectangle 2"/>
          <p:cNvSpPr/>
          <p:nvPr/>
        </p:nvSpPr>
        <p:spPr>
          <a:xfrm>
            <a:off x="1752600" y="5943600"/>
            <a:ext cx="5334000" cy="707886"/>
          </a:xfrm>
          <a:prstGeom prst="rect">
            <a:avLst/>
          </a:prstGeom>
        </p:spPr>
        <p:txBody>
          <a:bodyPr wrap="square">
            <a:spAutoFit/>
          </a:bodyPr>
          <a:lstStyle/>
          <a:p>
            <a:r>
              <a:rPr lang="en-US" b="1" dirty="0" smtClean="0"/>
              <a:t>(</a:t>
            </a:r>
            <a:r>
              <a:rPr lang="en-US" sz="2000" b="1" dirty="0" smtClean="0"/>
              <a:t>a), (b): a distributed system.</a:t>
            </a:r>
            <a:br>
              <a:rPr lang="en-US" sz="2000" b="1" dirty="0" smtClean="0"/>
            </a:br>
            <a:r>
              <a:rPr lang="en-US" sz="2000" b="1" dirty="0" smtClean="0"/>
              <a:t>(c): a parallel system.</a:t>
            </a:r>
            <a:endParaRPr lang="en-US" sz="20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Grp="1" noChangeAspect="1" noChangeArrowheads="1"/>
          </p:cNvPicPr>
          <p:nvPr>
            <p:ph idx="1"/>
          </p:nvPr>
        </p:nvPicPr>
        <p:blipFill>
          <a:blip r:embed="rId2"/>
          <a:srcRect/>
          <a:stretch>
            <a:fillRect/>
          </a:stretch>
        </p:blipFill>
        <p:spPr bwMode="auto">
          <a:xfrm>
            <a:off x="2209800" y="2286000"/>
            <a:ext cx="5620535" cy="4267796"/>
          </a:xfrm>
          <a:prstGeom prst="rect">
            <a:avLst/>
          </a:prstGeom>
          <a:noFill/>
          <a:ln w="9525">
            <a:noFill/>
            <a:miter lim="800000"/>
            <a:headEnd/>
            <a:tailEnd/>
          </a:ln>
          <a:effectLst/>
        </p:spPr>
      </p:pic>
      <p:pic>
        <p:nvPicPr>
          <p:cNvPr id="36867" name="Picture 3"/>
          <p:cNvPicPr>
            <a:picLocks noChangeAspect="1" noChangeArrowheads="1"/>
          </p:cNvPicPr>
          <p:nvPr/>
        </p:nvPicPr>
        <p:blipFill>
          <a:blip r:embed="rId3"/>
          <a:srcRect/>
          <a:stretch>
            <a:fillRect/>
          </a:stretch>
        </p:blipFill>
        <p:spPr bwMode="auto">
          <a:xfrm>
            <a:off x="2133600" y="0"/>
            <a:ext cx="3276600" cy="28956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458200" cy="5592763"/>
          </a:xfrm>
        </p:spPr>
        <p:txBody>
          <a:bodyPr>
            <a:normAutofit fontScale="92500" lnSpcReduction="20000"/>
          </a:bodyPr>
          <a:lstStyle/>
          <a:p>
            <a:pPr algn="just"/>
            <a:r>
              <a:rPr lang="en-US" dirty="0"/>
              <a:t>In the company’s middleware systems, the component that manages distributed (or nested) transactions has formed the application integration core at the server or database. This was referred to as the Transaction Processing Monitor(TP Monitor). </a:t>
            </a:r>
            <a:endParaRPr lang="en-US" dirty="0" smtClean="0"/>
          </a:p>
          <a:p>
            <a:pPr algn="just"/>
            <a:r>
              <a:rPr lang="en-US" dirty="0" smtClean="0"/>
              <a:t>Its </a:t>
            </a:r>
            <a:r>
              <a:rPr lang="en-US" dirty="0"/>
              <a:t>main task </a:t>
            </a:r>
            <a:r>
              <a:rPr lang="en-US" dirty="0" smtClean="0"/>
              <a:t>is </a:t>
            </a:r>
            <a:r>
              <a:rPr lang="en-US" dirty="0"/>
              <a:t>to allow an application to access multiple servers/databases by providing a transactional programming model</a:t>
            </a:r>
            <a:r>
              <a:rPr lang="en-US" dirty="0" smtClean="0"/>
              <a:t>.</a:t>
            </a:r>
          </a:p>
          <a:p>
            <a:pPr algn="just"/>
            <a:r>
              <a:rPr lang="en-US" dirty="0" smtClean="0"/>
              <a:t> </a:t>
            </a:r>
            <a:r>
              <a:rPr lang="en-US" dirty="0"/>
              <a:t>Many requests are sent to the database to get the result, to ensure each request gets successfully executed and deliver result to each request, this work is handled by the TP Monitor.</a:t>
            </a:r>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Utility Computing</a:t>
            </a:r>
            <a:br>
              <a:rPr lang="en-US" dirty="0"/>
            </a:br>
            <a:endParaRPr lang="en-US" dirty="0"/>
          </a:p>
        </p:txBody>
      </p:sp>
      <p:sp>
        <p:nvSpPr>
          <p:cNvPr id="3" name="Content Placeholder 2"/>
          <p:cNvSpPr>
            <a:spLocks noGrp="1"/>
          </p:cNvSpPr>
          <p:nvPr>
            <p:ph idx="1"/>
          </p:nvPr>
        </p:nvSpPr>
        <p:spPr>
          <a:xfrm>
            <a:off x="533400" y="838200"/>
            <a:ext cx="8229600" cy="5486400"/>
          </a:xfrm>
        </p:spPr>
        <p:txBody>
          <a:bodyPr>
            <a:normAutofit fontScale="70000" lnSpcReduction="20000"/>
          </a:bodyPr>
          <a:lstStyle/>
          <a:p>
            <a:pPr algn="just"/>
            <a:r>
              <a:rPr lang="en-US" dirty="0"/>
              <a:t>Utility computing is defined as a service provisioning model that offers computing resources to clients as and when they require them on an on-demand basis. The charges are exactly as per the consumption of the services provided, rather than a fixed charge or a flat rate.</a:t>
            </a:r>
          </a:p>
          <a:p>
            <a:pPr algn="just"/>
            <a:r>
              <a:rPr lang="en-US" dirty="0"/>
              <a:t>The term utility is the utility services like water, telephone, electricity, and gas that are provided by any utility company. Similarly, the customer when receives utility computing, its computing power on the shared computer network bills is decided based on the consumption which is measured.</a:t>
            </a:r>
          </a:p>
          <a:p>
            <a:pPr algn="just"/>
            <a:r>
              <a:rPr lang="en-US" dirty="0"/>
              <a:t>Utility computing is similar to virtualization and the total web storage space amount with the computing power that is made available to the user is higher as compared to a single time-sharing computer. The web service is possible through several backend web servers. The web servers could be dedicated and used as a cluster form which is created and then gets leased to the end-user. Distributed computing is the method where a single such calculation is done on multiple web servers.</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&amp; Utility</a:t>
            </a:r>
            <a:endParaRPr lang="en-US" dirty="0"/>
          </a:p>
        </p:txBody>
      </p:sp>
      <p:graphicFrame>
        <p:nvGraphicFramePr>
          <p:cNvPr id="5" name="Content Placeholder 4"/>
          <p:cNvGraphicFramePr>
            <a:graphicFrameLocks noGrp="1"/>
          </p:cNvGraphicFramePr>
          <p:nvPr>
            <p:ph idx="1"/>
          </p:nvPr>
        </p:nvGraphicFramePr>
        <p:xfrm>
          <a:off x="457200" y="1219200"/>
          <a:ext cx="8229600" cy="521716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Grid Computing </a:t>
                      </a:r>
                      <a:endParaRPr lang="en-US" dirty="0"/>
                    </a:p>
                  </a:txBody>
                  <a:tcPr/>
                </a:tc>
                <a:tc>
                  <a:txBody>
                    <a:bodyPr/>
                    <a:lstStyle/>
                    <a:p>
                      <a:r>
                        <a:rPr lang="en-US" dirty="0" smtClean="0"/>
                        <a:t>Utility Computing</a:t>
                      </a:r>
                      <a:endParaRPr lang="en-US" dirty="0"/>
                    </a:p>
                  </a:txBody>
                  <a:tcPr/>
                </a:tc>
              </a:tr>
              <a:tr h="370840">
                <a:tc>
                  <a:txBody>
                    <a:bodyPr/>
                    <a:lstStyle/>
                    <a:p>
                      <a:r>
                        <a:rPr lang="en-US" dirty="0" smtClean="0"/>
                        <a:t>It</a:t>
                      </a:r>
                      <a:r>
                        <a:rPr lang="en-US" baseline="0" dirty="0" smtClean="0"/>
                        <a:t> is a process </a:t>
                      </a:r>
                      <a:r>
                        <a:rPr lang="en-US" dirty="0" smtClean="0"/>
                        <a:t>architecture</a:t>
                      </a:r>
                      <a:r>
                        <a:rPr lang="en-US" baseline="0" dirty="0" smtClean="0"/>
                        <a:t> which combines different computing resources from multiple locations to achieve desired and common goal</a:t>
                      </a:r>
                      <a:endParaRPr lang="en-US" dirty="0"/>
                    </a:p>
                  </a:txBody>
                  <a:tcPr/>
                </a:tc>
                <a:tc>
                  <a:txBody>
                    <a:bodyPr/>
                    <a:lstStyle/>
                    <a:p>
                      <a:r>
                        <a:rPr lang="en-US" dirty="0" smtClean="0"/>
                        <a:t>It is a process architecture that provide on-demand computing resources and infrastructure on basis of pay per use method</a:t>
                      </a:r>
                      <a:endParaRPr lang="en-US" dirty="0"/>
                    </a:p>
                  </a:txBody>
                  <a:tcPr/>
                </a:tc>
              </a:tr>
              <a:tr h="370840">
                <a:tc>
                  <a:txBody>
                    <a:bodyPr/>
                    <a:lstStyle/>
                    <a:p>
                      <a:r>
                        <a:rPr lang="en-US" dirty="0" smtClean="0"/>
                        <a:t>It</a:t>
                      </a:r>
                      <a:r>
                        <a:rPr lang="en-US" baseline="0" dirty="0" smtClean="0"/>
                        <a:t> distributes workload across multiple systems and allow computers to contribute their individual resources to common goal</a:t>
                      </a:r>
                      <a:endParaRPr lang="en-US" dirty="0"/>
                    </a:p>
                  </a:txBody>
                  <a:tcPr/>
                </a:tc>
                <a:tc>
                  <a:txBody>
                    <a:bodyPr/>
                    <a:lstStyle/>
                    <a:p>
                      <a:r>
                        <a:rPr lang="en-US" dirty="0" smtClean="0"/>
                        <a:t>It</a:t>
                      </a:r>
                      <a:r>
                        <a:rPr lang="en-US" baseline="0" dirty="0" smtClean="0"/>
                        <a:t> allows organization to  allocate &amp; segregate computing resources &amp; infrastructure to various users as per their requirement </a:t>
                      </a:r>
                      <a:endParaRPr lang="en-US" dirty="0"/>
                    </a:p>
                  </a:txBody>
                  <a:tcPr/>
                </a:tc>
              </a:tr>
              <a:tr h="370840">
                <a:tc>
                  <a:txBody>
                    <a:bodyPr/>
                    <a:lstStyle/>
                    <a:p>
                      <a:r>
                        <a:rPr lang="en-US" dirty="0" smtClean="0"/>
                        <a:t>It mainly concentrates on sharing of the resources </a:t>
                      </a:r>
                      <a:endParaRPr lang="en-US" dirty="0"/>
                    </a:p>
                  </a:txBody>
                  <a:tcPr/>
                </a:tc>
                <a:tc>
                  <a:txBody>
                    <a:bodyPr/>
                    <a:lstStyle/>
                    <a:p>
                      <a:r>
                        <a:rPr lang="en-US" dirty="0" smtClean="0"/>
                        <a:t>It mainly concentrates on acquiring computing resources</a:t>
                      </a:r>
                      <a:endParaRPr lang="en-US" dirty="0"/>
                    </a:p>
                  </a:txBody>
                  <a:tcPr/>
                </a:tc>
              </a:tr>
              <a:tr h="370840">
                <a:tc>
                  <a:txBody>
                    <a:bodyPr/>
                    <a:lstStyle/>
                    <a:p>
                      <a:r>
                        <a:rPr lang="en-US" dirty="0" smtClean="0"/>
                        <a:t>It is of three main types computation grid,</a:t>
                      </a:r>
                      <a:r>
                        <a:rPr lang="en-US" baseline="0" dirty="0" smtClean="0"/>
                        <a:t> data grid and collaborative grid</a:t>
                      </a:r>
                      <a:endParaRPr lang="en-US" dirty="0"/>
                    </a:p>
                  </a:txBody>
                  <a:tcPr/>
                </a:tc>
                <a:tc>
                  <a:txBody>
                    <a:bodyPr/>
                    <a:lstStyle/>
                    <a:p>
                      <a:r>
                        <a:rPr lang="en-US" dirty="0" smtClean="0"/>
                        <a:t>It is of two types external &amp; internal utility</a:t>
                      </a:r>
                      <a:endParaRPr lang="en-US" dirty="0"/>
                    </a:p>
                  </a:txBody>
                  <a:tcPr/>
                </a:tc>
              </a:tr>
              <a:tr h="370840">
                <a:tc>
                  <a:txBody>
                    <a:bodyPr/>
                    <a:lstStyle/>
                    <a:p>
                      <a:r>
                        <a:rPr lang="en-US" dirty="0" smtClean="0"/>
                        <a:t>It is used in ATMs</a:t>
                      </a:r>
                      <a:r>
                        <a:rPr lang="en-US" baseline="0" dirty="0" smtClean="0"/>
                        <a:t> ,backend infrastructure, marketing research etc</a:t>
                      </a:r>
                      <a:endParaRPr lang="en-US" dirty="0"/>
                    </a:p>
                  </a:txBody>
                  <a:tcPr/>
                </a:tc>
                <a:tc>
                  <a:txBody>
                    <a:bodyPr/>
                    <a:lstStyle/>
                    <a:p>
                      <a:r>
                        <a:rPr lang="en-US" dirty="0" smtClean="0"/>
                        <a:t>It is used in large organizations such as </a:t>
                      </a:r>
                      <a:r>
                        <a:rPr lang="en-US" dirty="0" err="1" smtClean="0"/>
                        <a:t>Amazon,Google</a:t>
                      </a:r>
                      <a:r>
                        <a:rPr lang="en-US" dirty="0" smtClean="0"/>
                        <a:t> etc. where they establish their own utility</a:t>
                      </a:r>
                      <a:r>
                        <a:rPr lang="en-US" baseline="0" dirty="0" smtClean="0"/>
                        <a:t> services for computing storage &amp; </a:t>
                      </a:r>
                      <a:r>
                        <a:rPr lang="en-US" baseline="0" dirty="0" err="1" smtClean="0"/>
                        <a:t>apllications</a:t>
                      </a:r>
                      <a:r>
                        <a:rPr lang="en-US" baseline="0" dirty="0" smtClean="0"/>
                        <a:t>.</a:t>
                      </a:r>
                      <a:endParaRPr lang="en-US" dirty="0"/>
                    </a:p>
                  </a:txBody>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2532" name="Picture 4" descr="Grid Computing vs Cloud Computing"/>
          <p:cNvPicPr>
            <a:picLocks noChangeAspect="1" noChangeArrowheads="1"/>
          </p:cNvPicPr>
          <p:nvPr/>
        </p:nvPicPr>
        <p:blipFill>
          <a:blip r:embed="rId2"/>
          <a:srcRect/>
          <a:stretch>
            <a:fillRect/>
          </a:stretch>
        </p:blipFill>
        <p:spPr bwMode="auto">
          <a:xfrm>
            <a:off x="0" y="304800"/>
            <a:ext cx="8915400" cy="624840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5122" name="Picture 2" descr="C:\Users\Admin\Pictures\Screenshots\Screenshot (4).png"/>
          <p:cNvPicPr>
            <a:picLocks noChangeAspect="1" noChangeArrowheads="1"/>
          </p:cNvPicPr>
          <p:nvPr/>
        </p:nvPicPr>
        <p:blipFill>
          <a:blip r:embed="rId2"/>
          <a:srcRect/>
          <a:stretch>
            <a:fillRect/>
          </a:stretch>
        </p:blipFill>
        <p:spPr bwMode="auto">
          <a:xfrm>
            <a:off x="381000" y="609600"/>
            <a:ext cx="8561220" cy="54102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6146" name="Picture 2" descr="C:\Users\Admin\Pictures\Screenshots\Screenshot (5).png"/>
          <p:cNvPicPr>
            <a:picLocks noChangeAspect="1" noChangeArrowheads="1"/>
          </p:cNvPicPr>
          <p:nvPr/>
        </p:nvPicPr>
        <p:blipFill>
          <a:blip r:embed="rId2"/>
          <a:srcRect/>
          <a:stretch>
            <a:fillRect/>
          </a:stretch>
        </p:blipFill>
        <p:spPr bwMode="auto">
          <a:xfrm>
            <a:off x="140862" y="381000"/>
            <a:ext cx="8866171" cy="60960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descr="C:\Users\Admin\Pictures\Screenshots\Screenshot (6).png"/>
          <p:cNvPicPr>
            <a:picLocks noChangeAspect="1" noChangeArrowheads="1"/>
          </p:cNvPicPr>
          <p:nvPr/>
        </p:nvPicPr>
        <p:blipFill>
          <a:blip r:embed="rId2"/>
          <a:srcRect/>
          <a:stretch>
            <a:fillRect/>
          </a:stretch>
        </p:blipFill>
        <p:spPr bwMode="auto">
          <a:xfrm>
            <a:off x="152400" y="304800"/>
            <a:ext cx="8858890" cy="609600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&amp; Distributed </a:t>
            </a:r>
            <a:endParaRPr lang="en-US" dirty="0"/>
          </a:p>
        </p:txBody>
      </p:sp>
      <p:graphicFrame>
        <p:nvGraphicFramePr>
          <p:cNvPr id="4" name="Content Placeholder 3"/>
          <p:cNvGraphicFramePr>
            <a:graphicFrameLocks noGrp="1"/>
          </p:cNvGraphicFramePr>
          <p:nvPr>
            <p:ph idx="1"/>
          </p:nvPr>
        </p:nvGraphicFramePr>
        <p:xfrm>
          <a:off x="457200" y="1600200"/>
          <a:ext cx="8229600" cy="37592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Cloud Computing </a:t>
                      </a:r>
                      <a:endParaRPr lang="en-US" dirty="0"/>
                    </a:p>
                  </a:txBody>
                  <a:tcPr/>
                </a:tc>
                <a:tc>
                  <a:txBody>
                    <a:bodyPr/>
                    <a:lstStyle/>
                    <a:p>
                      <a:r>
                        <a:rPr lang="en-US" dirty="0" smtClean="0"/>
                        <a:t>Distributed</a:t>
                      </a:r>
                      <a:r>
                        <a:rPr lang="en-US" baseline="0" dirty="0" smtClean="0"/>
                        <a:t> Computing </a:t>
                      </a:r>
                      <a:endParaRPr lang="en-US" dirty="0"/>
                    </a:p>
                  </a:txBody>
                  <a:tcPr/>
                </a:tc>
              </a:tr>
              <a:tr h="370840">
                <a:tc>
                  <a:txBody>
                    <a:bodyPr/>
                    <a:lstStyle/>
                    <a:p>
                      <a:r>
                        <a:rPr lang="en-US" dirty="0" smtClean="0"/>
                        <a:t>Cloud computing refers to providing on demand IT resources /services like server, </a:t>
                      </a:r>
                      <a:r>
                        <a:rPr lang="en-US" dirty="0" err="1" smtClean="0"/>
                        <a:t>storeage</a:t>
                      </a:r>
                      <a:r>
                        <a:rPr lang="en-US" dirty="0" smtClean="0"/>
                        <a:t> ,database , networking etc over internet</a:t>
                      </a:r>
                      <a:endParaRPr lang="en-US" dirty="0"/>
                    </a:p>
                  </a:txBody>
                  <a:tcPr/>
                </a:tc>
                <a:tc>
                  <a:txBody>
                    <a:bodyPr/>
                    <a:lstStyle/>
                    <a:p>
                      <a:r>
                        <a:rPr lang="en-US" dirty="0" smtClean="0"/>
                        <a:t>Distributed computing refers to solve a problem over distributed autonomous computers &amp; they communicate between them over a network </a:t>
                      </a:r>
                      <a:endParaRPr lang="en-US" dirty="0"/>
                    </a:p>
                  </a:txBody>
                  <a:tcPr/>
                </a:tc>
              </a:tr>
              <a:tr h="370840">
                <a:tc>
                  <a:txBody>
                    <a:bodyPr/>
                    <a:lstStyle/>
                    <a:p>
                      <a:r>
                        <a:rPr lang="en-US" dirty="0" smtClean="0"/>
                        <a:t>It’s a computing technique that delivers hosted services over the internet</a:t>
                      </a:r>
                      <a:r>
                        <a:rPr lang="en-US" baseline="0" dirty="0" smtClean="0"/>
                        <a:t> to its users/customers </a:t>
                      </a:r>
                      <a:endParaRPr lang="en-US" dirty="0"/>
                    </a:p>
                  </a:txBody>
                  <a:tcPr/>
                </a:tc>
                <a:tc>
                  <a:txBody>
                    <a:bodyPr/>
                    <a:lstStyle/>
                    <a:p>
                      <a:r>
                        <a:rPr lang="en-US" dirty="0" smtClean="0"/>
                        <a:t>It’s a computing service which allows to multiple computers to communicate and work to solve a  single problem </a:t>
                      </a:r>
                      <a:endParaRPr lang="en-US" dirty="0"/>
                    </a:p>
                  </a:txBody>
                  <a:tcPr/>
                </a:tc>
              </a:tr>
              <a:tr h="370840">
                <a:tc>
                  <a:txBody>
                    <a:bodyPr/>
                    <a:lstStyle/>
                    <a:p>
                      <a:r>
                        <a:rPr lang="en-US" dirty="0" smtClean="0"/>
                        <a:t>The goal</a:t>
                      </a:r>
                      <a:r>
                        <a:rPr lang="en-US" baseline="0" dirty="0" smtClean="0"/>
                        <a:t> of cloud computing is </a:t>
                      </a:r>
                      <a:r>
                        <a:rPr lang="en-US" baseline="0" dirty="0" err="1" smtClean="0"/>
                        <a:t>tp</a:t>
                      </a:r>
                      <a:r>
                        <a:rPr lang="en-US" baseline="0" dirty="0" smtClean="0"/>
                        <a:t> provide on demand computing services over internet on pay per use model </a:t>
                      </a:r>
                      <a:endParaRPr lang="en-US" dirty="0"/>
                    </a:p>
                  </a:txBody>
                  <a:tcPr/>
                </a:tc>
                <a:tc>
                  <a:txBody>
                    <a:bodyPr/>
                    <a:lstStyle/>
                    <a:p>
                      <a:r>
                        <a:rPr lang="en-US" smtClean="0"/>
                        <a:t> </a:t>
                      </a:r>
                      <a:endParaRPr lang="en-US"/>
                    </a:p>
                  </a:txBody>
                  <a:tcPr/>
                </a:tc>
              </a:tr>
              <a:tr h="370840">
                <a:tc>
                  <a:txBody>
                    <a:bodyPr/>
                    <a:lstStyle/>
                    <a:p>
                      <a:endParaRPr lang="en-US"/>
                    </a:p>
                  </a:txBody>
                  <a:tcPr/>
                </a:tc>
                <a:tc>
                  <a:txBody>
                    <a:bodyPr/>
                    <a:lstStyle/>
                    <a:p>
                      <a:endParaRPr lang="en-US"/>
                    </a:p>
                  </a:txBody>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descr="Ppt on cloud computing"/>
          <p:cNvPicPr>
            <a:picLocks noChangeAspect="1" noChangeArrowheads="1"/>
          </p:cNvPicPr>
          <p:nvPr/>
        </p:nvPicPr>
        <p:blipFill>
          <a:blip r:embed="rId2"/>
          <a:srcRect/>
          <a:stretch>
            <a:fillRect/>
          </a:stretch>
        </p:blipFill>
        <p:spPr bwMode="auto">
          <a:xfrm>
            <a:off x="228600" y="228600"/>
            <a:ext cx="8534399" cy="64008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990600" y="762000"/>
            <a:ext cx="6172200"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Cloud Computing?</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smtClean="0"/>
              <a:t>Cloud </a:t>
            </a:r>
            <a:r>
              <a:rPr lang="en-US" dirty="0" smtClean="0"/>
              <a:t>computing is the delivery of computing services—including servers, storage, databases, networking, software, analytics, and intelligence—over the Internet (“the cloud”) to offer faster innovation, flexible resources, and economies of scale. </a:t>
            </a:r>
            <a:endParaRPr lang="en-US" dirty="0" smtClean="0"/>
          </a:p>
          <a:p>
            <a:pPr algn="just"/>
            <a:r>
              <a:rPr lang="en-US" dirty="0" smtClean="0"/>
              <a:t>Cloud computing is a general term for the delivery of hosted computing services and IT resources over the internet with </a:t>
            </a:r>
            <a:r>
              <a:rPr lang="en-US" u="sng" dirty="0" smtClean="0">
                <a:hlinkClick r:id="rId2"/>
              </a:rPr>
              <a:t>pay-as-you-go pricing</a:t>
            </a:r>
            <a:r>
              <a:rPr lang="en-US" dirty="0" smtClean="0"/>
              <a:t>.</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How does cloud computing work?</a:t>
            </a:r>
            <a:br>
              <a:rPr lang="en-US" dirty="0" smtClean="0"/>
            </a:br>
            <a:endParaRPr lang="en-US" dirty="0"/>
          </a:p>
        </p:txBody>
      </p:sp>
      <p:sp>
        <p:nvSpPr>
          <p:cNvPr id="3" name="Content Placeholder 2"/>
          <p:cNvSpPr>
            <a:spLocks noGrp="1"/>
          </p:cNvSpPr>
          <p:nvPr>
            <p:ph idx="1"/>
          </p:nvPr>
        </p:nvSpPr>
        <p:spPr>
          <a:xfrm>
            <a:off x="457200" y="685800"/>
            <a:ext cx="8229600" cy="5440363"/>
          </a:xfrm>
        </p:spPr>
        <p:txBody>
          <a:bodyPr/>
          <a:lstStyle/>
          <a:p>
            <a:r>
              <a:rPr lang="en-US" dirty="0" smtClean="0"/>
              <a:t>Cloud computing lets client devices access rented computing resources, such as data, analytics and cloud applications over the internet</a:t>
            </a:r>
            <a:r>
              <a:rPr lang="en-US" dirty="0" smtClean="0"/>
              <a:t>.</a:t>
            </a:r>
          </a:p>
          <a:p>
            <a:r>
              <a:rPr lang="en-US" dirty="0" smtClean="0"/>
              <a:t>It relies on a network of remote data centers, servers and storage systems that are owned and operated by cloud service providers</a:t>
            </a:r>
            <a:r>
              <a:rPr lang="en-US" dirty="0" smtClean="0"/>
              <a:t>.</a:t>
            </a:r>
          </a:p>
          <a:p>
            <a:endParaRPr lang="en-US" dirty="0" smtClean="0"/>
          </a:p>
          <a:p>
            <a:pPr>
              <a:buNone/>
            </a:pP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609600" y="228600"/>
            <a:ext cx="8229600" cy="5562600"/>
          </a:xfrm>
        </p:spPr>
        <p:txBody>
          <a:bodyPr>
            <a:normAutofit fontScale="77500" lnSpcReduction="20000"/>
          </a:bodyPr>
          <a:lstStyle/>
          <a:p>
            <a:pPr>
              <a:buNone/>
            </a:pPr>
            <a:r>
              <a:rPr lang="en-US" dirty="0" smtClean="0"/>
              <a:t>Following </a:t>
            </a:r>
            <a:r>
              <a:rPr lang="en-US" dirty="0" smtClean="0"/>
              <a:t>steps are involved in cloud computing</a:t>
            </a:r>
            <a:r>
              <a:rPr lang="en-US" dirty="0" smtClean="0"/>
              <a:t>:</a:t>
            </a:r>
          </a:p>
          <a:p>
            <a:r>
              <a:rPr lang="en-US" sz="3400" dirty="0" smtClean="0"/>
              <a:t>An internet network connection links the front end -- the accessing client device, browser, network and cloud software applications -- with the back end, which consists of databases, servers, operating systems and computers.</a:t>
            </a:r>
          </a:p>
          <a:p>
            <a:r>
              <a:rPr lang="en-US" sz="3400" dirty="0" smtClean="0"/>
              <a:t>The back end functions as a repository, storing data accessed by the front end.</a:t>
            </a:r>
          </a:p>
          <a:p>
            <a:r>
              <a:rPr lang="en-US" sz="3400" dirty="0" smtClean="0"/>
              <a:t>A central server manages communications between the front and back ends. It relies on protocols to facilitate the exchange of data. The central server uses both software and middleware to manage connectivity between different client devices and cloud servers.</a:t>
            </a:r>
          </a:p>
          <a:p>
            <a:r>
              <a:rPr lang="en-US" sz="3400" dirty="0" smtClean="0"/>
              <a:t>Typically, there's a dedicated server for each application or workload.</a:t>
            </a:r>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
            <a:ext cx="8229600" cy="5715000"/>
          </a:xfrm>
        </p:spPr>
        <p:txBody>
          <a:bodyPr>
            <a:normAutofit fontScale="92500" lnSpcReduction="20000"/>
          </a:bodyPr>
          <a:lstStyle/>
          <a:p>
            <a:pPr algn="just"/>
            <a:r>
              <a:rPr lang="en-US" dirty="0" smtClean="0"/>
              <a:t>Cloud computing relies heavily on </a:t>
            </a:r>
            <a:r>
              <a:rPr lang="en-US" dirty="0" smtClean="0">
                <a:hlinkClick r:id="rId2"/>
              </a:rPr>
              <a:t>virtualization</a:t>
            </a:r>
            <a:r>
              <a:rPr lang="en-US" dirty="0" smtClean="0"/>
              <a:t> and automation </a:t>
            </a:r>
            <a:r>
              <a:rPr lang="en-US" dirty="0" smtClean="0"/>
              <a:t>technologies. Virtualization lets </a:t>
            </a:r>
            <a:r>
              <a:rPr lang="en-US" dirty="0" smtClean="0"/>
              <a:t>IT organizations create </a:t>
            </a:r>
            <a:r>
              <a:rPr lang="en-US" u="sng" dirty="0" smtClean="0">
                <a:hlinkClick r:id="rId3"/>
              </a:rPr>
              <a:t>virtual instances of servers</a:t>
            </a:r>
            <a:r>
              <a:rPr lang="en-US" dirty="0" smtClean="0"/>
              <a:t>, storage and other resources that let multiple VMs or cloud environments run on a single physical server using software known as a </a:t>
            </a:r>
            <a:r>
              <a:rPr lang="en-US" u="sng" dirty="0" smtClean="0">
                <a:hlinkClick r:id="rId4"/>
              </a:rPr>
              <a:t>hypervisor</a:t>
            </a:r>
            <a:r>
              <a:rPr lang="en-US" dirty="0" smtClean="0"/>
              <a:t>. </a:t>
            </a:r>
            <a:endParaRPr lang="en-US" dirty="0" smtClean="0"/>
          </a:p>
          <a:p>
            <a:pPr algn="just"/>
            <a:r>
              <a:rPr lang="en-US" dirty="0" smtClean="0"/>
              <a:t>This simplifies the abstraction and provisioning of cloud resources into logical entities, letting users easily request and use these resources. Automation and accompanying orchestration capabilities provide users with a high degree of self-service to provision resources, connect services and deploy workloads without direct intervention from the cloud provider's IT staff.</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38915" name="Picture 3" descr="C:\Users\Admin\Pictures\Screenshots\top-cloud-providers.png"/>
          <p:cNvPicPr>
            <a:picLocks noChangeAspect="1" noChangeArrowheads="1"/>
          </p:cNvPicPr>
          <p:nvPr/>
        </p:nvPicPr>
        <p:blipFill>
          <a:blip r:embed="rId2"/>
          <a:srcRect/>
          <a:stretch>
            <a:fillRect/>
          </a:stretch>
        </p:blipFill>
        <p:spPr bwMode="auto">
          <a:xfrm>
            <a:off x="361014" y="838200"/>
            <a:ext cx="8401986" cy="510540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Comparison with traditional computing architecture (client/server)</a:t>
            </a:r>
            <a:endParaRPr lang="en-US" dirty="0"/>
          </a:p>
        </p:txBody>
      </p:sp>
      <p:graphicFrame>
        <p:nvGraphicFramePr>
          <p:cNvPr id="4" name="Content Placeholder 3"/>
          <p:cNvGraphicFramePr>
            <a:graphicFrameLocks noGrp="1"/>
          </p:cNvGraphicFramePr>
          <p:nvPr>
            <p:ph idx="1"/>
          </p:nvPr>
        </p:nvGraphicFramePr>
        <p:xfrm>
          <a:off x="457200" y="1371600"/>
          <a:ext cx="8686800" cy="5478780"/>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xmlns="" val="20000"/>
                    </a:ext>
                  </a:extLst>
                </a:gridCol>
                <a:gridCol w="4343400">
                  <a:extLst>
                    <a:ext uri="{9D8B030D-6E8A-4147-A177-3AD203B41FA5}">
                      <a16:colId xmlns:a16="http://schemas.microsoft.com/office/drawing/2014/main" xmlns="" val="20001"/>
                    </a:ext>
                  </a:extLst>
                </a:gridCol>
              </a:tblGrid>
              <a:tr h="548673">
                <a:tc>
                  <a:txBody>
                    <a:bodyPr/>
                    <a:lstStyle/>
                    <a:p>
                      <a:pPr algn="ctr" fontAlgn="base"/>
                      <a:r>
                        <a:rPr lang="en-US" sz="2200" b="1" dirty="0"/>
                        <a:t>Cloud Computing</a:t>
                      </a:r>
                      <a:endParaRPr lang="en-US" sz="2200" b="0" dirty="0"/>
                    </a:p>
                  </a:txBody>
                  <a:tcPr marL="95250" marR="95250" marT="95250" marB="95250" anchor="ctr"/>
                </a:tc>
                <a:tc>
                  <a:txBody>
                    <a:bodyPr/>
                    <a:lstStyle/>
                    <a:p>
                      <a:pPr algn="ctr" fontAlgn="base"/>
                      <a:r>
                        <a:rPr lang="en-US" sz="2200" b="1" dirty="0"/>
                        <a:t>Traditional Computing </a:t>
                      </a:r>
                      <a:endParaRPr lang="en-US" sz="2200" b="0" dirty="0"/>
                    </a:p>
                  </a:txBody>
                  <a:tcPr marL="95250" marR="95250" marT="95250" marB="95250" anchor="ctr"/>
                </a:tc>
                <a:extLst>
                  <a:ext uri="{0D108BD9-81ED-4DB2-BD59-A6C34878D82A}">
                    <a16:rowId xmlns:a16="http://schemas.microsoft.com/office/drawing/2014/main" xmlns="" val="10000"/>
                  </a:ext>
                </a:extLst>
              </a:tr>
              <a:tr h="1232527">
                <a:tc>
                  <a:txBody>
                    <a:bodyPr/>
                    <a:lstStyle/>
                    <a:p>
                      <a:pPr algn="l" fontAlgn="base"/>
                      <a:r>
                        <a:rPr lang="en-US" sz="2000" b="0" dirty="0"/>
                        <a:t>It refers to delivery of different services such as data and programs through internet on different servers.</a:t>
                      </a:r>
                    </a:p>
                  </a:txBody>
                  <a:tcPr marL="95250" marR="95250" marT="133350" marB="133350" anchor="ctr"/>
                </a:tc>
                <a:tc>
                  <a:txBody>
                    <a:bodyPr/>
                    <a:lstStyle/>
                    <a:p>
                      <a:pPr algn="l" fontAlgn="base"/>
                      <a:r>
                        <a:rPr lang="en-US" sz="2000" b="0" dirty="0"/>
                        <a:t>It refers to delivery of different services on local server. </a:t>
                      </a:r>
                    </a:p>
                  </a:txBody>
                  <a:tcPr marL="95250" marR="95250" marT="133350" marB="133350" anchor="ctr"/>
                </a:tc>
                <a:extLst>
                  <a:ext uri="{0D108BD9-81ED-4DB2-BD59-A6C34878D82A}">
                    <a16:rowId xmlns:a16="http://schemas.microsoft.com/office/drawing/2014/main" xmlns="" val="10001"/>
                  </a:ext>
                </a:extLst>
              </a:tr>
              <a:tr h="1232527">
                <a:tc>
                  <a:txBody>
                    <a:bodyPr/>
                    <a:lstStyle/>
                    <a:p>
                      <a:pPr algn="l" fontAlgn="base"/>
                      <a:r>
                        <a:rPr lang="en-US" sz="2000" b="0" dirty="0"/>
                        <a:t>It takes place on third-party servers that is hosted by third-party hosting companies.  </a:t>
                      </a:r>
                    </a:p>
                  </a:txBody>
                  <a:tcPr marL="95250" marR="95250" marT="133350" marB="133350" anchor="ctr"/>
                </a:tc>
                <a:tc>
                  <a:txBody>
                    <a:bodyPr/>
                    <a:lstStyle/>
                    <a:p>
                      <a:pPr algn="l" fontAlgn="base"/>
                      <a:r>
                        <a:rPr lang="en-US" sz="2000" b="0" dirty="0"/>
                        <a:t>It takes place on physical hard drives and website severs.  </a:t>
                      </a:r>
                    </a:p>
                  </a:txBody>
                  <a:tcPr marL="95250" marR="95250" marT="133350" marB="133350" anchor="ctr"/>
                </a:tc>
                <a:extLst>
                  <a:ext uri="{0D108BD9-81ED-4DB2-BD59-A6C34878D82A}">
                    <a16:rowId xmlns:a16="http://schemas.microsoft.com/office/drawing/2014/main" xmlns="" val="10002"/>
                  </a:ext>
                </a:extLst>
              </a:tr>
              <a:tr h="914455">
                <a:tc>
                  <a:txBody>
                    <a:bodyPr/>
                    <a:lstStyle/>
                    <a:p>
                      <a:pPr algn="l" fontAlgn="base"/>
                      <a:r>
                        <a:rPr lang="en-US" sz="2000" b="0" dirty="0"/>
                        <a:t>It is ability to access data anywhere at any time by user.  </a:t>
                      </a:r>
                    </a:p>
                  </a:txBody>
                  <a:tcPr marL="95250" marR="95250" marT="133350" marB="133350" anchor="ctr"/>
                </a:tc>
                <a:tc>
                  <a:txBody>
                    <a:bodyPr/>
                    <a:lstStyle/>
                    <a:p>
                      <a:pPr algn="l" fontAlgn="base"/>
                      <a:r>
                        <a:rPr lang="en-US" sz="2000" b="0" dirty="0"/>
                        <a:t>User can access data only on system in which data is stored.  </a:t>
                      </a:r>
                    </a:p>
                  </a:txBody>
                  <a:tcPr marL="95250" marR="95250" marT="133350" marB="133350" anchor="ctr"/>
                </a:tc>
                <a:extLst>
                  <a:ext uri="{0D108BD9-81ED-4DB2-BD59-A6C34878D82A}">
                    <a16:rowId xmlns:a16="http://schemas.microsoft.com/office/drawing/2014/main" xmlns="" val="10003"/>
                  </a:ext>
                </a:extLst>
              </a:tr>
              <a:tr h="1550598">
                <a:tc>
                  <a:txBody>
                    <a:bodyPr/>
                    <a:lstStyle/>
                    <a:p>
                      <a:pPr algn="l" fontAlgn="base"/>
                      <a:r>
                        <a:rPr lang="en-US" sz="2000" b="0" dirty="0"/>
                        <a:t>It is more cost effective as compared to tradition </a:t>
                      </a:r>
                      <a:r>
                        <a:rPr lang="en-US" sz="2000" b="0" dirty="0" smtClean="0"/>
                        <a:t>computing</a:t>
                      </a:r>
                      <a:endParaRPr lang="en-US" sz="2000" b="0" dirty="0"/>
                    </a:p>
                  </a:txBody>
                  <a:tcPr marL="95250" marR="95250" marT="133350" marB="133350" anchor="ctr"/>
                </a:tc>
                <a:tc>
                  <a:txBody>
                    <a:bodyPr/>
                    <a:lstStyle/>
                    <a:p>
                      <a:pPr algn="l" fontAlgn="base"/>
                      <a:r>
                        <a:rPr lang="en-US" sz="2000" b="0" dirty="0"/>
                        <a:t>It is less cost effective as compared to cloud computing because one has to buy expensive equipment’s to operate and maintain server.  </a:t>
                      </a:r>
                    </a:p>
                  </a:txBody>
                  <a:tcPr marL="95250" marR="95250" marT="133350" marB="133350" anchor="ctr"/>
                </a:tc>
                <a:extLst>
                  <a:ext uri="{0D108BD9-81ED-4DB2-BD59-A6C34878D82A}">
                    <a16:rowId xmlns:a16="http://schemas.microsoft.com/office/drawing/2014/main" xmlns="" val="10004"/>
                  </a:ext>
                </a:extLst>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dirty="0"/>
          </a:p>
        </p:txBody>
      </p:sp>
      <p:graphicFrame>
        <p:nvGraphicFramePr>
          <p:cNvPr id="6" name="Content Placeholder 3"/>
          <p:cNvGraphicFramePr>
            <a:graphicFrameLocks/>
          </p:cNvGraphicFramePr>
          <p:nvPr/>
        </p:nvGraphicFramePr>
        <p:xfrm>
          <a:off x="152400" y="304800"/>
          <a:ext cx="8839200" cy="6545613"/>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xmlns="" val="20000"/>
                    </a:ext>
                  </a:extLst>
                </a:gridCol>
                <a:gridCol w="4495800">
                  <a:extLst>
                    <a:ext uri="{9D8B030D-6E8A-4147-A177-3AD203B41FA5}">
                      <a16:colId xmlns:a16="http://schemas.microsoft.com/office/drawing/2014/main" xmlns="" val="20001"/>
                    </a:ext>
                  </a:extLst>
                </a:gridCol>
              </a:tblGrid>
              <a:tr h="548673">
                <a:tc>
                  <a:txBody>
                    <a:bodyPr/>
                    <a:lstStyle/>
                    <a:p>
                      <a:pPr algn="ctr" fontAlgn="base"/>
                      <a:r>
                        <a:rPr lang="en-US" sz="2200" b="1" dirty="0"/>
                        <a:t>Cloud Computing</a:t>
                      </a:r>
                      <a:endParaRPr lang="en-US" sz="2200" b="0" dirty="0"/>
                    </a:p>
                  </a:txBody>
                  <a:tcPr marL="95250" marR="95250" marT="95250" marB="95250" anchor="ctr"/>
                </a:tc>
                <a:tc>
                  <a:txBody>
                    <a:bodyPr/>
                    <a:lstStyle/>
                    <a:p>
                      <a:pPr algn="ctr" fontAlgn="base"/>
                      <a:r>
                        <a:rPr lang="en-US" sz="2200" b="1" dirty="0"/>
                        <a:t>Traditional Computing </a:t>
                      </a:r>
                      <a:endParaRPr lang="en-US" sz="2200" b="0" dirty="0"/>
                    </a:p>
                  </a:txBody>
                  <a:tcPr marL="95250" marR="95250" marT="95250" marB="95250" anchor="ctr"/>
                </a:tc>
                <a:extLst>
                  <a:ext uri="{0D108BD9-81ED-4DB2-BD59-A6C34878D82A}">
                    <a16:rowId xmlns:a16="http://schemas.microsoft.com/office/drawing/2014/main" xmlns="" val="10000"/>
                  </a:ext>
                </a:extLst>
              </a:tr>
              <a:tr h="1203927">
                <a:tc>
                  <a:txBody>
                    <a:bodyPr/>
                    <a:lstStyle/>
                    <a:p>
                      <a:pPr algn="l" fontAlgn="base"/>
                      <a:r>
                        <a:rPr lang="en-US" sz="1800" b="0" dirty="0"/>
                        <a:t>It is more user-friendly as compared to traditional computing because user can have access to data anytime anywhere using internet. </a:t>
                      </a:r>
                    </a:p>
                  </a:txBody>
                  <a:tcPr marL="95250" marR="95250" marT="133350" marB="133350" anchor="ctr"/>
                </a:tc>
                <a:tc>
                  <a:txBody>
                    <a:bodyPr/>
                    <a:lstStyle/>
                    <a:p>
                      <a:pPr algn="l" fontAlgn="base"/>
                      <a:r>
                        <a:rPr lang="en-US" sz="1800" b="0" dirty="0"/>
                        <a:t>It is less user-friendly as compared to </a:t>
                      </a:r>
                      <a:r>
                        <a:rPr lang="en-US" sz="1800" b="0" dirty="0" smtClean="0"/>
                        <a:t>cloud</a:t>
                      </a:r>
                      <a:endParaRPr lang="en-US" sz="1800" b="0" dirty="0"/>
                    </a:p>
                  </a:txBody>
                  <a:tcPr marL="95250" marR="95250" marT="133350" marB="133350" anchor="ctr"/>
                </a:tc>
                <a:extLst>
                  <a:ext uri="{0D108BD9-81ED-4DB2-BD59-A6C34878D82A}">
                    <a16:rowId xmlns:a16="http://schemas.microsoft.com/office/drawing/2014/main" xmlns="" val="10001"/>
                  </a:ext>
                </a:extLst>
              </a:tr>
              <a:tr h="594327">
                <a:tc>
                  <a:txBody>
                    <a:bodyPr/>
                    <a:lstStyle/>
                    <a:p>
                      <a:pPr algn="l" fontAlgn="base"/>
                      <a:r>
                        <a:rPr lang="en-US" sz="1800" b="0" dirty="0"/>
                        <a:t>It requires fast, reliable and stable internet connection to access information anywhere at any time.</a:t>
                      </a:r>
                    </a:p>
                  </a:txBody>
                  <a:tcPr marL="95250" marR="95250" marT="133350" marB="133350" anchor="ctr"/>
                </a:tc>
                <a:tc>
                  <a:txBody>
                    <a:bodyPr/>
                    <a:lstStyle/>
                    <a:p>
                      <a:pPr algn="l" fontAlgn="base"/>
                      <a:r>
                        <a:rPr lang="en-US" sz="1800" b="0" dirty="0"/>
                        <a:t>It does not require any internet connection to access data or information.  </a:t>
                      </a:r>
                    </a:p>
                  </a:txBody>
                  <a:tcPr marL="95250" marR="95250" marT="133350" marB="133350" anchor="ctr"/>
                </a:tc>
                <a:extLst>
                  <a:ext uri="{0D108BD9-81ED-4DB2-BD59-A6C34878D82A}">
                    <a16:rowId xmlns:a16="http://schemas.microsoft.com/office/drawing/2014/main" xmlns="" val="10002"/>
                  </a:ext>
                </a:extLst>
              </a:tr>
              <a:tr h="708627">
                <a:tc>
                  <a:txBody>
                    <a:bodyPr/>
                    <a:lstStyle/>
                    <a:p>
                      <a:pPr algn="l" fontAlgn="base"/>
                      <a:r>
                        <a:rPr lang="en-US" sz="1800" b="0" dirty="0"/>
                        <a:t>It provides more storage space and servers as well as more computing power so that applications and software run must faster and effectively.  </a:t>
                      </a:r>
                    </a:p>
                  </a:txBody>
                  <a:tcPr marL="95250" marR="95250" marT="133350" marB="133350" anchor="ctr"/>
                </a:tc>
                <a:tc>
                  <a:txBody>
                    <a:bodyPr/>
                    <a:lstStyle/>
                    <a:p>
                      <a:pPr algn="l" fontAlgn="base"/>
                      <a:r>
                        <a:rPr lang="en-US" sz="1800" b="0" dirty="0"/>
                        <a:t>It provides less storage as compared to cloud computing.  </a:t>
                      </a:r>
                    </a:p>
                  </a:txBody>
                  <a:tcPr marL="95250" marR="95250" marT="133350" marB="133350" anchor="ctr"/>
                </a:tc>
                <a:extLst>
                  <a:ext uri="{0D108BD9-81ED-4DB2-BD59-A6C34878D82A}">
                    <a16:rowId xmlns:a16="http://schemas.microsoft.com/office/drawing/2014/main" xmlns="" val="10003"/>
                  </a:ext>
                </a:extLst>
              </a:tr>
              <a:tr h="480027">
                <a:tc>
                  <a:txBody>
                    <a:bodyPr/>
                    <a:lstStyle/>
                    <a:p>
                      <a:pPr algn="l" fontAlgn="base"/>
                      <a:r>
                        <a:rPr lang="en-US" sz="1800" b="0" dirty="0"/>
                        <a:t>Cloud service is served by provider’s support team.  </a:t>
                      </a:r>
                    </a:p>
                  </a:txBody>
                  <a:tcPr marL="95250" marR="95250" marT="133350" marB="133350" anchor="ctr"/>
                </a:tc>
                <a:tc>
                  <a:txBody>
                    <a:bodyPr/>
                    <a:lstStyle/>
                    <a:p>
                      <a:pPr algn="l" fontAlgn="base"/>
                      <a:r>
                        <a:rPr lang="en-US" sz="1800" b="0" dirty="0"/>
                        <a:t>It requires own team to maintain and monitor system that will need a lot of time and efforts.  </a:t>
                      </a:r>
                    </a:p>
                  </a:txBody>
                  <a:tcPr marL="95250" marR="95250" marT="133350" marB="133350" anchor="ctr"/>
                </a:tc>
                <a:extLst>
                  <a:ext uri="{0D108BD9-81ED-4DB2-BD59-A6C34878D82A}">
                    <a16:rowId xmlns:a16="http://schemas.microsoft.com/office/drawing/2014/main" xmlns="" val="10004"/>
                  </a:ext>
                </a:extLst>
              </a:tr>
              <a:tr h="1051527">
                <a:tc>
                  <a:txBody>
                    <a:bodyPr/>
                    <a:lstStyle/>
                    <a:p>
                      <a:pPr algn="l" fontAlgn="base"/>
                      <a:r>
                        <a:rPr lang="en-US" sz="1800" b="0" dirty="0"/>
                        <a:t>Software is offered as an on-demand service (</a:t>
                      </a:r>
                      <a:r>
                        <a:rPr lang="en-US" sz="1800" b="0" dirty="0" err="1"/>
                        <a:t>SaaS</a:t>
                      </a:r>
                      <a:r>
                        <a:rPr lang="en-US" sz="1800" b="0" dirty="0"/>
                        <a:t>) that can be accessed through subscription service.  </a:t>
                      </a:r>
                    </a:p>
                  </a:txBody>
                  <a:tcPr marL="95250" marR="95250" marT="133350" marB="133350" anchor="ctr"/>
                </a:tc>
                <a:tc>
                  <a:txBody>
                    <a:bodyPr/>
                    <a:lstStyle/>
                    <a:p>
                      <a:pPr algn="l" fontAlgn="base"/>
                      <a:r>
                        <a:rPr lang="en-US" sz="1800" b="0" dirty="0"/>
                        <a:t>Software in purchased individually for every user and requires to be updated periodically.</a:t>
                      </a:r>
                    </a:p>
                  </a:txBody>
                  <a:tcPr marL="95250" marR="95250" marT="133350" marB="133350" anchor="ctr"/>
                </a:tc>
                <a:extLst>
                  <a:ext uri="{0D108BD9-81ED-4DB2-BD59-A6C34878D82A}">
                    <a16:rowId xmlns:a16="http://schemas.microsoft.com/office/drawing/2014/main" xmlns="" val="10005"/>
                  </a:ext>
                </a:extLst>
              </a:tr>
            </a:tbl>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C:\Users\Admin\Pictures\Screenshots\Screenshot (7).png"/>
          <p:cNvPicPr>
            <a:picLocks noChangeAspect="1" noChangeArrowheads="1"/>
          </p:cNvPicPr>
          <p:nvPr/>
        </p:nvPicPr>
        <p:blipFill>
          <a:blip r:embed="rId2"/>
          <a:srcRect/>
          <a:stretch>
            <a:fillRect/>
          </a:stretch>
        </p:blipFill>
        <p:spPr bwMode="auto">
          <a:xfrm>
            <a:off x="92516" y="152400"/>
            <a:ext cx="8962952" cy="6553200"/>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4983163"/>
          </a:xfrm>
        </p:spPr>
        <p:txBody>
          <a:bodyPr>
            <a:normAutofit/>
          </a:bodyPr>
          <a:lstStyle/>
          <a:p>
            <a:pPr fontAlgn="base"/>
            <a:r>
              <a:rPr lang="en-US" sz="4000" b="1" dirty="0" smtClean="0">
                <a:solidFill>
                  <a:schemeClr val="tx2">
                    <a:lumMod val="60000"/>
                    <a:lumOff val="40000"/>
                  </a:schemeClr>
                </a:solidFill>
              </a:rPr>
              <a:t>Business Drivers for Cloud </a:t>
            </a:r>
          </a:p>
          <a:p>
            <a:pPr fontAlgn="base"/>
            <a:r>
              <a:rPr lang="en-US" b="1" dirty="0" smtClean="0"/>
              <a:t>Capacity Planning</a:t>
            </a:r>
          </a:p>
          <a:p>
            <a:pPr marL="514350" indent="-514350" fontAlgn="base">
              <a:buFont typeface="+mj-lt"/>
              <a:buAutoNum type="arabicPeriod"/>
            </a:pPr>
            <a:r>
              <a:rPr lang="en-US" dirty="0" smtClean="0"/>
              <a:t>Level of Demand</a:t>
            </a:r>
          </a:p>
          <a:p>
            <a:pPr marL="514350" indent="-514350" fontAlgn="base">
              <a:buFont typeface="+mj-lt"/>
              <a:buAutoNum type="arabicPeriod"/>
            </a:pPr>
            <a:r>
              <a:rPr lang="en-US" dirty="0" smtClean="0"/>
              <a:t>Cost of Production</a:t>
            </a:r>
          </a:p>
          <a:p>
            <a:pPr marL="514350" indent="-514350" fontAlgn="base">
              <a:buFont typeface="+mj-lt"/>
              <a:buAutoNum type="arabicPeriod"/>
            </a:pPr>
            <a:r>
              <a:rPr lang="en-US" dirty="0" smtClean="0"/>
              <a:t>Availability of Funds</a:t>
            </a:r>
            <a:endParaRPr lang="en-US" b="1" dirty="0" smtClean="0"/>
          </a:p>
          <a:p>
            <a:pPr fontAlgn="base"/>
            <a:r>
              <a:rPr lang="en-US" b="1" dirty="0" smtClean="0"/>
              <a:t>Cost Reduction</a:t>
            </a:r>
          </a:p>
          <a:p>
            <a:pPr fontAlgn="base"/>
            <a:r>
              <a:rPr lang="en-US" b="1" dirty="0" smtClean="0"/>
              <a:t>Organizational Agility</a:t>
            </a:r>
          </a:p>
          <a:p>
            <a:pPr fontAlgn="base"/>
            <a:r>
              <a:rPr lang="en-US" sz="4000" b="1" dirty="0" smtClean="0">
                <a:solidFill>
                  <a:schemeClr val="tx2">
                    <a:lumMod val="60000"/>
                    <a:lumOff val="40000"/>
                  </a:schemeClr>
                </a:solidFill>
              </a:rPr>
              <a:t>Role of Open Standards</a:t>
            </a:r>
          </a:p>
          <a:p>
            <a:endParaRPr lang="en-US"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685800" y="533400"/>
            <a:ext cx="7086600" cy="60631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C:\Users\Admin\Pictures\Screenshots\Screenshot (2).png"/>
          <p:cNvPicPr>
            <a:picLocks noChangeAspect="1" noChangeArrowheads="1"/>
          </p:cNvPicPr>
          <p:nvPr/>
        </p:nvPicPr>
        <p:blipFill>
          <a:blip r:embed="rId2"/>
          <a:srcRect/>
          <a:stretch>
            <a:fillRect/>
          </a:stretch>
        </p:blipFill>
        <p:spPr bwMode="auto">
          <a:xfrm>
            <a:off x="152401" y="228600"/>
            <a:ext cx="8610600" cy="64008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Ways of Distributed Systems</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pPr algn="just"/>
            <a:r>
              <a:rPr lang="en-US" b="1" dirty="0"/>
              <a:t>Distributed Computing </a:t>
            </a:r>
            <a:r>
              <a:rPr lang="en-US" b="1" dirty="0" smtClean="0"/>
              <a:t>System :</a:t>
            </a:r>
            <a:r>
              <a:rPr lang="en-US" dirty="0" smtClean="0"/>
              <a:t>The </a:t>
            </a:r>
            <a:r>
              <a:rPr lang="en-US" dirty="0"/>
              <a:t>distributed system is used </a:t>
            </a:r>
            <a:r>
              <a:rPr lang="en-US" dirty="0" smtClean="0"/>
              <a:t>in performance computation </a:t>
            </a:r>
            <a:r>
              <a:rPr lang="en-US" dirty="0"/>
              <a:t>which requires high computing</a:t>
            </a:r>
            <a:r>
              <a:rPr lang="en-US" dirty="0" smtClean="0"/>
              <a:t>.</a:t>
            </a:r>
          </a:p>
          <a:p>
            <a:pPr algn="just"/>
            <a:r>
              <a:rPr lang="en-US" b="1" dirty="0"/>
              <a:t>Cluster Computing: </a:t>
            </a:r>
            <a:r>
              <a:rPr lang="en-US" dirty="0"/>
              <a:t>Cluster Computing is a collection of connected computers that work together as a unit to perform operations together, functioning in a single system. </a:t>
            </a:r>
            <a:endParaRPr lang="en-US" dirty="0" smtClean="0"/>
          </a:p>
          <a:p>
            <a:pPr algn="just"/>
            <a:r>
              <a:rPr lang="en-US" dirty="0" smtClean="0"/>
              <a:t>Clusters </a:t>
            </a:r>
            <a:r>
              <a:rPr lang="en-US" dirty="0"/>
              <a:t>are generally connected quickly via local area networks &amp; each node is running the same operating system.</a:t>
            </a:r>
          </a:p>
          <a:p>
            <a:endParaRPr lang="en-US" dirty="0"/>
          </a:p>
          <a:p>
            <a:pPr>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Continued…</a:t>
            </a:r>
            <a:endParaRPr lang="en-US" dirty="0"/>
          </a:p>
        </p:txBody>
      </p:sp>
      <p:sp>
        <p:nvSpPr>
          <p:cNvPr id="3" name="Content Placeholder 2"/>
          <p:cNvSpPr>
            <a:spLocks noGrp="1"/>
          </p:cNvSpPr>
          <p:nvPr>
            <p:ph idx="1"/>
          </p:nvPr>
        </p:nvSpPr>
        <p:spPr/>
        <p:txBody>
          <a:bodyPr/>
          <a:lstStyle/>
          <a:p>
            <a:pPr algn="just"/>
            <a:r>
              <a:rPr lang="en-US" dirty="0"/>
              <a:t>When input comes from a client to the main computer, the master CPU divides the task into simple jobs and sends it to the slave note to do it when the jobs are done by the slave nodes, they send it back to the master node, and then it shows the result to the main computer.</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1025" name="rectole0000000008"/>
          <p:cNvGraphicFramePr>
            <a:graphicFrameLocks noChangeAspect="1"/>
          </p:cNvGraphicFramePr>
          <p:nvPr/>
        </p:nvGraphicFramePr>
        <p:xfrm>
          <a:off x="1143000" y="457200"/>
          <a:ext cx="6781800" cy="3429000"/>
        </p:xfrm>
        <a:graphic>
          <a:graphicData uri="http://schemas.openxmlformats.org/presentationml/2006/ole">
            <p:oleObj spid="_x0000_s1025" name="Picture" r:id="rId3" imgW="5809524" imgH="3047619" progId="StaticDib">
              <p:embed/>
            </p:oleObj>
          </a:graphicData>
        </a:graphic>
      </p:graphicFrame>
      <p:sp>
        <p:nvSpPr>
          <p:cNvPr id="7" name="TextBox 6"/>
          <p:cNvSpPr txBox="1"/>
          <p:nvPr/>
        </p:nvSpPr>
        <p:spPr>
          <a:xfrm>
            <a:off x="228600" y="3441680"/>
            <a:ext cx="8915400" cy="3139321"/>
          </a:xfrm>
          <a:prstGeom prst="rect">
            <a:avLst/>
          </a:prstGeom>
          <a:noFill/>
        </p:spPr>
        <p:txBody>
          <a:bodyPr wrap="square" rtlCol="0">
            <a:spAutoFit/>
          </a:bodyPr>
          <a:lstStyle/>
          <a:p>
            <a:r>
              <a:rPr lang="en-US" b="1" dirty="0"/>
              <a:t>Advantages of Cluster </a:t>
            </a:r>
            <a:r>
              <a:rPr lang="en-US" b="1" dirty="0" smtClean="0"/>
              <a:t>Computing                        Disadvantages </a:t>
            </a:r>
            <a:r>
              <a:rPr lang="en-US" b="1" dirty="0"/>
              <a:t>of Cluster Computing</a:t>
            </a:r>
          </a:p>
          <a:p>
            <a:endParaRPr lang="en-US" b="1" dirty="0"/>
          </a:p>
          <a:p>
            <a:pPr>
              <a:buFont typeface="Arial" pitchFamily="34" charset="0"/>
              <a:buChar char="•"/>
            </a:pPr>
            <a:r>
              <a:rPr lang="en-US" dirty="0" smtClean="0"/>
              <a:t>High Performance                                                  </a:t>
            </a:r>
            <a:r>
              <a:rPr lang="en-US" dirty="0"/>
              <a:t>High cost</a:t>
            </a:r>
            <a:r>
              <a:rPr lang="en-US" dirty="0" smtClean="0"/>
              <a:t>.</a:t>
            </a:r>
          </a:p>
          <a:p>
            <a:pPr>
              <a:buFont typeface="Arial" pitchFamily="34" charset="0"/>
              <a:buChar char="•"/>
            </a:pPr>
            <a:r>
              <a:rPr lang="en-US" dirty="0" smtClean="0"/>
              <a:t>Easy </a:t>
            </a:r>
            <a:r>
              <a:rPr lang="en-US" dirty="0"/>
              <a:t>to </a:t>
            </a:r>
            <a:r>
              <a:rPr lang="en-US" dirty="0" smtClean="0"/>
              <a:t>manage                                                       </a:t>
            </a:r>
            <a:r>
              <a:rPr lang="en-US" dirty="0"/>
              <a:t>The problem is finding the fault</a:t>
            </a:r>
            <a:r>
              <a:rPr lang="en-US" dirty="0" smtClean="0"/>
              <a:t>.</a:t>
            </a:r>
          </a:p>
          <a:p>
            <a:pPr>
              <a:buFont typeface="Arial" pitchFamily="34" charset="0"/>
              <a:buChar char="•"/>
            </a:pPr>
            <a:r>
              <a:rPr lang="en-US" dirty="0" smtClean="0"/>
              <a:t>Scalable                                                                     </a:t>
            </a:r>
            <a:r>
              <a:rPr lang="en-US" dirty="0"/>
              <a:t>More space is needed</a:t>
            </a:r>
            <a:r>
              <a:rPr lang="en-US" dirty="0" smtClean="0"/>
              <a:t>.</a:t>
            </a:r>
          </a:p>
          <a:p>
            <a:pPr>
              <a:buFont typeface="Arial" pitchFamily="34" charset="0"/>
              <a:buChar char="•"/>
            </a:pPr>
            <a:r>
              <a:rPr lang="en-US" dirty="0" smtClean="0"/>
              <a:t>Expandability                                                            </a:t>
            </a:r>
            <a:r>
              <a:rPr lang="en-US" dirty="0"/>
              <a:t>The increased infrastructure is needed</a:t>
            </a:r>
            <a:r>
              <a:rPr lang="en-US" dirty="0" smtClean="0"/>
              <a:t>.</a:t>
            </a:r>
          </a:p>
          <a:p>
            <a:pPr>
              <a:buFont typeface="Arial" pitchFamily="34" charset="0"/>
              <a:buChar char="•"/>
            </a:pPr>
            <a:r>
              <a:rPr lang="en-US" dirty="0" smtClean="0"/>
              <a:t>Availability</a:t>
            </a:r>
          </a:p>
          <a:p>
            <a:pPr>
              <a:buFont typeface="Arial" pitchFamily="34" charset="0"/>
              <a:buChar char="•"/>
            </a:pPr>
            <a:r>
              <a:rPr lang="en-US" dirty="0" smtClean="0"/>
              <a:t>Flexibility</a:t>
            </a:r>
          </a:p>
          <a:p>
            <a:pPr>
              <a:buFont typeface="Arial" pitchFamily="34" charset="0"/>
              <a:buChar char="•"/>
            </a:pPr>
            <a:r>
              <a:rPr lang="en-US" dirty="0" smtClean="0"/>
              <a:t>Cost-effectiveness </a:t>
            </a:r>
          </a:p>
          <a:p>
            <a:pPr>
              <a:buFont typeface="Arial" pitchFamily="34" charset="0"/>
              <a:buChar char="•"/>
            </a:pPr>
            <a:r>
              <a:rPr lang="en-US" dirty="0" smtClean="0"/>
              <a:t>Distributed </a:t>
            </a:r>
            <a:r>
              <a:rPr lang="en-US" dirty="0"/>
              <a:t>applications </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s://media.geeksforgeeks.org/wp-content/uploads/20210313225739/UntitledDiagram4.png"/>
          <p:cNvPicPr>
            <a:picLocks noChangeAspect="1" noChangeArrowheads="1"/>
          </p:cNvPicPr>
          <p:nvPr/>
        </p:nvPicPr>
        <p:blipFill>
          <a:blip r:embed="rId2"/>
          <a:srcRect/>
          <a:stretch>
            <a:fillRect/>
          </a:stretch>
        </p:blipFill>
        <p:spPr bwMode="auto">
          <a:xfrm>
            <a:off x="609600" y="990600"/>
            <a:ext cx="7994847" cy="4461596"/>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399</TotalTime>
  <Words>1493</Words>
  <Application>Microsoft Office PowerPoint</Application>
  <PresentationFormat>On-screen Show (4:3)</PresentationFormat>
  <Paragraphs>129</Paragraphs>
  <Slides>38</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0" baseType="lpstr">
      <vt:lpstr>Office Theme</vt:lpstr>
      <vt:lpstr>Picture</vt:lpstr>
      <vt:lpstr>Slide 1</vt:lpstr>
      <vt:lpstr>Slide 2</vt:lpstr>
      <vt:lpstr>Slide 3</vt:lpstr>
      <vt:lpstr>Slide 4</vt:lpstr>
      <vt:lpstr>Slide 5</vt:lpstr>
      <vt:lpstr>Ways of Distributed Systems </vt:lpstr>
      <vt:lpstr>Cluster Continued…</vt:lpstr>
      <vt:lpstr>Slide 8</vt:lpstr>
      <vt:lpstr>Slide 9</vt:lpstr>
      <vt:lpstr>Slide 10</vt:lpstr>
      <vt:lpstr>Cluster Computing Architecture</vt:lpstr>
      <vt:lpstr>Cluster Components</vt:lpstr>
      <vt:lpstr>Slide 13</vt:lpstr>
      <vt:lpstr>Slide 14</vt:lpstr>
      <vt:lpstr>Slide 15</vt:lpstr>
      <vt:lpstr>Grid Continued…</vt:lpstr>
      <vt:lpstr>Slide 17</vt:lpstr>
      <vt:lpstr>Slide 18</vt:lpstr>
      <vt:lpstr>Distributed Information System</vt:lpstr>
      <vt:lpstr>Slide 20</vt:lpstr>
      <vt:lpstr>Slide 21</vt:lpstr>
      <vt:lpstr>Utility Computing </vt:lpstr>
      <vt:lpstr>Grid &amp; Utility</vt:lpstr>
      <vt:lpstr>Slide 24</vt:lpstr>
      <vt:lpstr>Slide 25</vt:lpstr>
      <vt:lpstr>Slide 26</vt:lpstr>
      <vt:lpstr>Slide 27</vt:lpstr>
      <vt:lpstr>Cloud &amp; Distributed </vt:lpstr>
      <vt:lpstr>Slide 29</vt:lpstr>
      <vt:lpstr>What is Cloud Computing?</vt:lpstr>
      <vt:lpstr>How does cloud computing work? </vt:lpstr>
      <vt:lpstr>Slide 32</vt:lpstr>
      <vt:lpstr>Slide 33</vt:lpstr>
      <vt:lpstr>Slide 34</vt:lpstr>
      <vt:lpstr>Comparison with traditional computing architecture (client/server)</vt:lpstr>
      <vt:lpstr>Slide 36</vt:lpstr>
      <vt:lpstr>Slide 37</vt:lpstr>
      <vt:lpstr>Slide 38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dyp</dc:creator>
  <cp:lastModifiedBy>dypcet</cp:lastModifiedBy>
  <cp:revision>45</cp:revision>
  <dcterms:created xsi:type="dcterms:W3CDTF">2024-07-12T04:13:02Z</dcterms:created>
  <dcterms:modified xsi:type="dcterms:W3CDTF">2024-07-17T23:14:25Z</dcterms:modified>
</cp:coreProperties>
</file>